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21384158" cy="30275784"/>
  <p:notesSz cx="30275784" cy="2138415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402336"/>
            <a:ext cx="4063228" cy="84124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0" y="384048"/>
            <a:ext cx="93597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6306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2026 수학 창의력 경진대회</a:t>
            </a:r>
            <a:endParaRPr lang="en-US" sz="2200" dirty="0"/>
          </a:p>
          <a:p>
            <a:pPr algn="r" indent="0" marL="0">
              <a:buNone/>
            </a:pPr>
            <a:r>
              <a:rPr lang="en-US" sz="16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주최 · 주관   가톨릭대학교 수학과</a:t>
            </a:r>
            <a:endParaRPr lang="en-US" sz="2200" dirty="0"/>
          </a:p>
        </p:txBody>
      </p:sp>
      <p:pic>
        <p:nvPicPr>
          <p:cNvPr id="4" name="Image 1" descr="/home/claude/head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5920"/>
            <a:ext cx="21384158" cy="4851531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51560" y="2084832"/>
            <a:ext cx="1828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spc="500" kern="0" dirty="0">
                <a:solidFill>
                  <a:srgbClr val="D3E4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MATH CREATIVITY CHALLENGE   ·   주제  AI와 수학</a:t>
            </a:r>
            <a:endParaRPr lang="en-US" sz="1800" dirty="0"/>
          </a:p>
        </p:txBody>
      </p:sp>
      <p:sp>
        <p:nvSpPr>
          <p:cNvPr id="6" name="Text 2"/>
          <p:cNvSpPr txBox="1"/>
          <p:nvPr/>
        </p:nvSpPr>
        <p:spPr>
          <a:xfrm>
            <a:off x="1051560" y="2633472"/>
            <a:ext cx="1928103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 제목을 입력하세요</a:t>
            </a:r>
            <a:endParaRPr lang="en-US" sz="7600" dirty="0"/>
          </a:p>
        </p:txBody>
      </p:sp>
      <p:sp>
        <p:nvSpPr>
          <p:cNvPr id="7" name="Text 3"/>
          <p:cNvSpPr txBox="1"/>
          <p:nvPr/>
        </p:nvSpPr>
        <p:spPr>
          <a:xfrm>
            <a:off x="1051560" y="4828032"/>
            <a:ext cx="1928103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26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팀명   |   발표자 성명(학번) · 성명(학번) · 성명(학번)</a:t>
            </a:r>
            <a:endParaRPr lang="en-US" sz="2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2100" dirty="0">
                <a:solidFill>
                  <a:srgbClr val="DCEBF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지도교수 성명 교수님   |   가톨릭대학교 수학과</a:t>
            </a:r>
            <a:endParaRPr lang="en-US" sz="2600" dirty="0"/>
          </a:p>
        </p:txBody>
      </p:sp>
      <p:sp>
        <p:nvSpPr>
          <p:cNvPr id="8" name="Shape 4"/>
          <p:cNvSpPr/>
          <p:nvPr/>
        </p:nvSpPr>
        <p:spPr>
          <a:xfrm>
            <a:off x="1051560" y="6949440"/>
            <a:ext cx="9320479" cy="9966960"/>
          </a:xfrm>
          <a:prstGeom prst="roundRect">
            <a:avLst>
              <a:gd name="adj" fmla="val 1177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1554480" y="7479792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10" name="Text 6"/>
          <p:cNvSpPr txBox="1"/>
          <p:nvPr/>
        </p:nvSpPr>
        <p:spPr>
          <a:xfrm>
            <a:off x="1554480" y="7479792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2500" dirty="0"/>
          </a:p>
        </p:txBody>
      </p:sp>
      <p:sp>
        <p:nvSpPr>
          <p:cNvPr id="11" name="Text 7"/>
          <p:cNvSpPr txBox="1"/>
          <p:nvPr/>
        </p:nvSpPr>
        <p:spPr>
          <a:xfrm>
            <a:off x="3017520" y="7452360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탐구 동기 · 문제 제기</a:t>
            </a:r>
            <a:endParaRPr lang="en-US" sz="3200" dirty="0"/>
          </a:p>
        </p:txBody>
      </p:sp>
      <p:sp>
        <p:nvSpPr>
          <p:cNvPr id="12" name="Text 8"/>
          <p:cNvSpPr txBox="1"/>
          <p:nvPr/>
        </p:nvSpPr>
        <p:spPr>
          <a:xfrm>
            <a:off x="1618488" y="8705088"/>
            <a:ext cx="8186623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어떤 현상이나 질문에서 출발했는지 한두 문장으로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왜 이 문제가 흥미롭거나 중요한지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기존에 알려진 접근과 무엇이 다른지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1618488" y="11018520"/>
            <a:ext cx="8186623" cy="5367528"/>
          </a:xfrm>
          <a:prstGeom prst="roundRect">
            <a:avLst>
              <a:gd name="adj" fmla="val 1022"/>
            </a:avLst>
          </a:prstGeom>
          <a:solidFill>
            <a:srgbClr val="FFFFFF"/>
          </a:solidFill>
          <a:ln w="12700">
            <a:solidFill>
              <a:srgbClr val="AFC4E4"/>
            </a:solidFill>
            <a:prstDash val="dash"/>
          </a:ln>
        </p:spPr>
      </p:sp>
      <p:sp>
        <p:nvSpPr>
          <p:cNvPr id="14" name="Text 10"/>
          <p:cNvSpPr txBox="1"/>
          <p:nvPr/>
        </p:nvSpPr>
        <p:spPr>
          <a:xfrm>
            <a:off x="1874520" y="11018520"/>
            <a:ext cx="7674559" cy="5367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DB0C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내용을 입력하세요  —  도식이나 사진을 함께 넣으면 좋습니다</a:t>
            </a:r>
            <a:endParaRPr lang="en-US" sz="1700" dirty="0"/>
          </a:p>
        </p:txBody>
      </p:sp>
      <p:sp>
        <p:nvSpPr>
          <p:cNvPr id="15" name="Shape 11"/>
          <p:cNvSpPr/>
          <p:nvPr/>
        </p:nvSpPr>
        <p:spPr>
          <a:xfrm>
            <a:off x="1051560" y="17556480"/>
            <a:ext cx="9320479" cy="9966960"/>
          </a:xfrm>
          <a:prstGeom prst="roundRect">
            <a:avLst>
              <a:gd name="adj" fmla="val 1177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1554480" y="18086832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1554480" y="18086832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2500" dirty="0"/>
          </a:p>
        </p:txBody>
      </p:sp>
      <p:sp>
        <p:nvSpPr>
          <p:cNvPr id="18" name="Text 14"/>
          <p:cNvSpPr txBox="1"/>
          <p:nvPr/>
        </p:nvSpPr>
        <p:spPr>
          <a:xfrm>
            <a:off x="3017520" y="18059400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수학적 모델링 · 정의</a:t>
            </a:r>
            <a:endParaRPr lang="en-US" sz="3200" dirty="0"/>
          </a:p>
        </p:txBody>
      </p:sp>
      <p:sp>
        <p:nvSpPr>
          <p:cNvPr id="19" name="Text 15"/>
          <p:cNvSpPr txBox="1"/>
          <p:nvPr/>
        </p:nvSpPr>
        <p:spPr>
          <a:xfrm>
            <a:off x="1618488" y="19312128"/>
            <a:ext cx="8186623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사용하는 기호 · 용어 · 가정을 먼저 정의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문제를 수식으로 옮긴 과정을 단계별로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 정의와 정리는 눈에 띄게 강조</a:t>
            </a:r>
            <a:endParaRPr lang="en-US" sz="1700" dirty="0"/>
          </a:p>
        </p:txBody>
      </p:sp>
      <p:sp>
        <p:nvSpPr>
          <p:cNvPr id="20" name="Shape 16"/>
          <p:cNvSpPr/>
          <p:nvPr/>
        </p:nvSpPr>
        <p:spPr>
          <a:xfrm>
            <a:off x="1618488" y="21625560"/>
            <a:ext cx="8186623" cy="5367528"/>
          </a:xfrm>
          <a:prstGeom prst="roundRect">
            <a:avLst>
              <a:gd name="adj" fmla="val 1022"/>
            </a:avLst>
          </a:prstGeom>
          <a:solidFill>
            <a:srgbClr val="FFFFFF"/>
          </a:solidFill>
          <a:ln w="12700">
            <a:solidFill>
              <a:srgbClr val="AFC4E4"/>
            </a:solidFill>
            <a:prstDash val="dash"/>
          </a:ln>
        </p:spPr>
      </p:sp>
      <p:sp>
        <p:nvSpPr>
          <p:cNvPr id="21" name="Text 17"/>
          <p:cNvSpPr txBox="1"/>
          <p:nvPr/>
        </p:nvSpPr>
        <p:spPr>
          <a:xfrm>
            <a:off x="1874520" y="21625560"/>
            <a:ext cx="7674559" cy="5367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DB0C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수식 · 정의 영역  —  수식은 [삽입 › 수식] 기능을 사용하세요</a:t>
            </a:r>
            <a:endParaRPr lang="en-US" sz="1700" dirty="0"/>
          </a:p>
        </p:txBody>
      </p:sp>
      <p:sp>
        <p:nvSpPr>
          <p:cNvPr id="22" name="Shape 18"/>
          <p:cNvSpPr/>
          <p:nvPr/>
        </p:nvSpPr>
        <p:spPr>
          <a:xfrm>
            <a:off x="11012119" y="6949440"/>
            <a:ext cx="9320479" cy="9966960"/>
          </a:xfrm>
          <a:prstGeom prst="roundRect">
            <a:avLst>
              <a:gd name="adj" fmla="val 1177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11515039" y="7479792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24" name="Text 20"/>
          <p:cNvSpPr txBox="1"/>
          <p:nvPr/>
        </p:nvSpPr>
        <p:spPr>
          <a:xfrm>
            <a:off x="11515039" y="7479792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2500" dirty="0"/>
          </a:p>
        </p:txBody>
      </p:sp>
      <p:sp>
        <p:nvSpPr>
          <p:cNvPr id="25" name="Text 21"/>
          <p:cNvSpPr txBox="1"/>
          <p:nvPr/>
        </p:nvSpPr>
        <p:spPr>
          <a:xfrm>
            <a:off x="12978079" y="7452360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접근 방법 · AI 활용</a:t>
            </a:r>
            <a:endParaRPr lang="en-US" sz="3200" dirty="0"/>
          </a:p>
        </p:txBody>
      </p:sp>
      <p:sp>
        <p:nvSpPr>
          <p:cNvPr id="26" name="Text 22"/>
          <p:cNvSpPr txBox="1"/>
          <p:nvPr/>
        </p:nvSpPr>
        <p:spPr>
          <a:xfrm>
            <a:off x="11579047" y="8705088"/>
            <a:ext cx="8186623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풀이 전략과 알고리즘의 흐름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어떤 AI 모델 · 도구를 어느 단계에 썼는지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AI가 준 결과를 어떻게 검증했는지</a:t>
            </a:r>
            <a:endParaRPr lang="en-US" sz="1700" dirty="0"/>
          </a:p>
        </p:txBody>
      </p:sp>
      <p:sp>
        <p:nvSpPr>
          <p:cNvPr id="27" name="Shape 23"/>
          <p:cNvSpPr/>
          <p:nvPr/>
        </p:nvSpPr>
        <p:spPr>
          <a:xfrm>
            <a:off x="11579047" y="11018520"/>
            <a:ext cx="8186623" cy="5367528"/>
          </a:xfrm>
          <a:prstGeom prst="roundRect">
            <a:avLst>
              <a:gd name="adj" fmla="val 1022"/>
            </a:avLst>
          </a:prstGeom>
          <a:solidFill>
            <a:srgbClr val="FFFFFF"/>
          </a:solidFill>
          <a:ln w="12700">
            <a:solidFill>
              <a:srgbClr val="AFC4E4"/>
            </a:solidFill>
            <a:prstDash val="dash"/>
          </a:ln>
        </p:spPr>
      </p:sp>
      <p:sp>
        <p:nvSpPr>
          <p:cNvPr id="28" name="Text 24"/>
          <p:cNvSpPr txBox="1"/>
          <p:nvPr/>
        </p:nvSpPr>
        <p:spPr>
          <a:xfrm>
            <a:off x="11835079" y="11018520"/>
            <a:ext cx="7674559" cy="5367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DB0C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흐름도 · 알고리즘 · 코드 영역</a:t>
            </a:r>
            <a:endParaRPr lang="en-US" sz="1700" dirty="0"/>
          </a:p>
        </p:txBody>
      </p:sp>
      <p:sp>
        <p:nvSpPr>
          <p:cNvPr id="29" name="Shape 25"/>
          <p:cNvSpPr/>
          <p:nvPr/>
        </p:nvSpPr>
        <p:spPr>
          <a:xfrm>
            <a:off x="11012119" y="17556480"/>
            <a:ext cx="9320479" cy="9966960"/>
          </a:xfrm>
          <a:prstGeom prst="roundRect">
            <a:avLst>
              <a:gd name="adj" fmla="val 1177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11515039" y="18086832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31" name="Text 27"/>
          <p:cNvSpPr txBox="1"/>
          <p:nvPr/>
        </p:nvSpPr>
        <p:spPr>
          <a:xfrm>
            <a:off x="11515039" y="18086832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2500" dirty="0"/>
          </a:p>
        </p:txBody>
      </p:sp>
      <p:sp>
        <p:nvSpPr>
          <p:cNvPr id="32" name="Text 28"/>
          <p:cNvSpPr txBox="1"/>
          <p:nvPr/>
        </p:nvSpPr>
        <p:spPr>
          <a:xfrm>
            <a:off x="12978079" y="18059400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결과 · 결론 · 한계</a:t>
            </a:r>
            <a:endParaRPr lang="en-US" sz="3200" dirty="0"/>
          </a:p>
        </p:txBody>
      </p:sp>
      <p:sp>
        <p:nvSpPr>
          <p:cNvPr id="33" name="Text 29"/>
          <p:cNvSpPr txBox="1"/>
          <p:nvPr/>
        </p:nvSpPr>
        <p:spPr>
          <a:xfrm>
            <a:off x="11579047" y="19312128"/>
            <a:ext cx="8186623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그래프와 표로 결과를 먼저 보여주기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결론은 한 문장으로 분명하게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남은 한계와 다음 과제까지</a:t>
            </a:r>
            <a:endParaRPr lang="en-US" sz="1700" dirty="0"/>
          </a:p>
        </p:txBody>
      </p:sp>
      <p:sp>
        <p:nvSpPr>
          <p:cNvPr id="34" name="Shape 30"/>
          <p:cNvSpPr/>
          <p:nvPr/>
        </p:nvSpPr>
        <p:spPr>
          <a:xfrm>
            <a:off x="11579047" y="21625560"/>
            <a:ext cx="8186623" cy="3220517"/>
          </a:xfrm>
          <a:prstGeom prst="roundRect">
            <a:avLst>
              <a:gd name="adj" fmla="val 1704"/>
            </a:avLst>
          </a:prstGeom>
          <a:solidFill>
            <a:srgbClr val="FFFFFF"/>
          </a:solidFill>
          <a:ln w="12700">
            <a:solidFill>
              <a:srgbClr val="AFC4E4"/>
            </a:solidFill>
            <a:prstDash val="dash"/>
          </a:ln>
        </p:spPr>
      </p:sp>
      <p:sp>
        <p:nvSpPr>
          <p:cNvPr id="35" name="Text 31"/>
          <p:cNvSpPr txBox="1"/>
          <p:nvPr/>
        </p:nvSpPr>
        <p:spPr>
          <a:xfrm>
            <a:off x="11835079" y="21625560"/>
            <a:ext cx="7674559" cy="32205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DB0C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그래프 · 표 영역</a:t>
            </a:r>
            <a:endParaRPr lang="en-US" sz="1700" dirty="0"/>
          </a:p>
        </p:txBody>
      </p:sp>
      <p:sp>
        <p:nvSpPr>
          <p:cNvPr id="36" name="Shape 32"/>
          <p:cNvSpPr/>
          <p:nvPr/>
        </p:nvSpPr>
        <p:spPr>
          <a:xfrm>
            <a:off x="11579047" y="24983237"/>
            <a:ext cx="8186623" cy="2009851"/>
          </a:xfrm>
          <a:prstGeom prst="roundRect">
            <a:avLst>
              <a:gd name="adj" fmla="val 2730"/>
            </a:avLst>
          </a:prstGeom>
          <a:solidFill>
            <a:srgbClr val="FFFFFF"/>
          </a:solidFill>
          <a:ln w="12700">
            <a:solidFill>
              <a:srgbClr val="AFC4E4"/>
            </a:solidFill>
            <a:prstDash val="dash"/>
          </a:ln>
        </p:spPr>
      </p:sp>
      <p:sp>
        <p:nvSpPr>
          <p:cNvPr id="37" name="Text 33"/>
          <p:cNvSpPr txBox="1"/>
          <p:nvPr/>
        </p:nvSpPr>
        <p:spPr>
          <a:xfrm>
            <a:off x="11835079" y="24983237"/>
            <a:ext cx="7674559" cy="2009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DB0C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결론 · 한계 서술 영역</a:t>
            </a:r>
            <a:endParaRPr lang="en-US" sz="1700" dirty="0"/>
          </a:p>
        </p:txBody>
      </p:sp>
      <p:sp>
        <p:nvSpPr>
          <p:cNvPr id="38" name="Shape 34"/>
          <p:cNvSpPr/>
          <p:nvPr/>
        </p:nvSpPr>
        <p:spPr>
          <a:xfrm>
            <a:off x="0" y="27934920"/>
            <a:ext cx="21384158" cy="2340864"/>
          </a:xfrm>
          <a:prstGeom prst="rect">
            <a:avLst/>
          </a:prstGeom>
          <a:solidFill>
            <a:srgbClr val="0E1731"/>
          </a:solidFill>
          <a:ln/>
        </p:spPr>
      </p:sp>
      <p:sp>
        <p:nvSpPr>
          <p:cNvPr id="39" name="Text 35"/>
          <p:cNvSpPr txBox="1"/>
          <p:nvPr/>
        </p:nvSpPr>
        <p:spPr>
          <a:xfrm>
            <a:off x="1051560" y="28300680"/>
            <a:ext cx="13167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spc="300" kern="0" dirty="0">
                <a:solidFill>
                  <a:srgbClr val="6FDFF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참고문헌  ·  REFERENCES</a:t>
            </a:r>
            <a:endParaRPr lang="en-US" sz="15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BD8E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[1] 저자명, 「논문 · 도서명」, 학술지 또는 출판사, 발행연도.</a:t>
            </a:r>
            <a:endParaRPr lang="en-US" sz="15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BD8E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[2] 참고한 자료를 이 자리에 적어주세요. AI 도구를 사용했다면 도구명과 사용 범위도 함께 밝혀주세요.</a:t>
            </a:r>
            <a:endParaRPr lang="en-US" sz="1500" dirty="0"/>
          </a:p>
        </p:txBody>
      </p:sp>
      <p:sp>
        <p:nvSpPr>
          <p:cNvPr id="40" name="Text 36"/>
          <p:cNvSpPr txBox="1"/>
          <p:nvPr/>
        </p:nvSpPr>
        <p:spPr>
          <a:xfrm>
            <a:off x="14813280" y="28392120"/>
            <a:ext cx="551931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발표회  2026. 9. 17. (목)</a:t>
            </a:r>
            <a:endParaRPr lang="en-US" sz="2100" dirty="0"/>
          </a:p>
          <a:p>
            <a:pPr algn="r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9FB4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가톨릭대학교 수학과  ·  mathmts@catholic.ac.kr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402336"/>
            <a:ext cx="4063228" cy="84124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0" y="384048"/>
            <a:ext cx="93597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6306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포스터 작성 안내</a:t>
            </a:r>
            <a:endParaRPr lang="en-US" sz="2200" dirty="0"/>
          </a:p>
          <a:p>
            <a:pPr algn="r" indent="0" marL="0">
              <a:buNone/>
            </a:pPr>
            <a:r>
              <a:rPr lang="en-US" sz="1600" dirty="0">
                <a:solidFill>
                  <a:srgbClr val="5A6B8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GUIDE  ·  인쇄 전 이 페이지는 삭제하세요</a:t>
            </a:r>
            <a:endParaRPr lang="en-US" sz="2200" dirty="0"/>
          </a:p>
        </p:txBody>
      </p:sp>
      <p:sp>
        <p:nvSpPr>
          <p:cNvPr id="4" name="Shape 1"/>
          <p:cNvSpPr/>
          <p:nvPr/>
        </p:nvSpPr>
        <p:spPr>
          <a:xfrm>
            <a:off x="1051560" y="1920240"/>
            <a:ext cx="19281038" cy="2194560"/>
          </a:xfrm>
          <a:prstGeom prst="roundRect">
            <a:avLst>
              <a:gd name="adj" fmla="val 4167"/>
            </a:avLst>
          </a:prstGeom>
          <a:solidFill>
            <a:srgbClr val="FFF3DC"/>
          </a:solidFill>
          <a:ln w="12700">
            <a:solidFill>
              <a:srgbClr val="E8B75A"/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1691640" y="1920240"/>
            <a:ext cx="1800087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2600" b="1" dirty="0">
                <a:solidFill>
                  <a:srgbClr val="7A4A05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이 페이지는 안내용입니다. 인쇄하거나 제출하기 전에 반드시 삭제하세요.</a:t>
            </a:r>
            <a:endParaRPr lang="en-US" sz="26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8A642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슬라이드 축소판에서 이 페이지를 오른쪽 클릭 › 슬라이드 삭제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1051560" y="4892040"/>
            <a:ext cx="9320479" cy="5852160"/>
          </a:xfrm>
          <a:prstGeom prst="roundRect">
            <a:avLst>
              <a:gd name="adj" fmla="val 1875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554480" y="5394960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1554480" y="5394960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2500" dirty="0"/>
          </a:p>
        </p:txBody>
      </p:sp>
      <p:sp>
        <p:nvSpPr>
          <p:cNvPr id="9" name="Text 6"/>
          <p:cNvSpPr txBox="1"/>
          <p:nvPr/>
        </p:nvSpPr>
        <p:spPr>
          <a:xfrm>
            <a:off x="3017520" y="5367528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규격과 인쇄</a:t>
            </a:r>
            <a:endParaRPr lang="en-US" sz="3000" dirty="0"/>
          </a:p>
        </p:txBody>
      </p:sp>
      <p:sp>
        <p:nvSpPr>
          <p:cNvPr id="10" name="Text 7"/>
          <p:cNvSpPr txBox="1"/>
          <p:nvPr/>
        </p:nvSpPr>
        <p:spPr>
          <a:xfrm>
            <a:off x="1618488" y="6766560"/>
            <a:ext cx="8186623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A1 세로 (594 × 841 mm)로 설정되어 있습니다.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크기를 바꾸려면 [디자인 › 슬라이드 크기 › 사용자 지정].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인쇄 전 PDF로 저장하면 글꼴 깨짐을 막을 수 있습니다.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1012119" y="4892040"/>
            <a:ext cx="9320479" cy="5852160"/>
          </a:xfrm>
          <a:prstGeom prst="roundRect">
            <a:avLst>
              <a:gd name="adj" fmla="val 1875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1515039" y="5394960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11515039" y="5394960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2500" dirty="0"/>
          </a:p>
        </p:txBody>
      </p:sp>
      <p:sp>
        <p:nvSpPr>
          <p:cNvPr id="14" name="Text 11"/>
          <p:cNvSpPr txBox="1"/>
          <p:nvPr/>
        </p:nvSpPr>
        <p:spPr>
          <a:xfrm>
            <a:off x="12978079" y="5367528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글자 크기</a:t>
            </a:r>
            <a:endParaRPr lang="en-US" sz="3000" dirty="0"/>
          </a:p>
        </p:txBody>
      </p:sp>
      <p:sp>
        <p:nvSpPr>
          <p:cNvPr id="15" name="Text 12"/>
          <p:cNvSpPr txBox="1"/>
          <p:nvPr/>
        </p:nvSpPr>
        <p:spPr>
          <a:xfrm>
            <a:off x="11579047" y="6766560"/>
            <a:ext cx="8186623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제목 70pt 이상, 소제목 30pt 이상, 본문 17pt 이상.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인쇄물을 1m 떨어져서 읽을 수 있는지 확인하세요.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글꼴은 한 종류로 통일하는 편이 깔끔합니다.</a:t>
            </a:r>
            <a:endParaRPr lang="en-US" sz="2000" dirty="0"/>
          </a:p>
        </p:txBody>
      </p:sp>
      <p:sp>
        <p:nvSpPr>
          <p:cNvPr id="16" name="Shape 13"/>
          <p:cNvSpPr/>
          <p:nvPr/>
        </p:nvSpPr>
        <p:spPr>
          <a:xfrm>
            <a:off x="1051560" y="11384280"/>
            <a:ext cx="9320479" cy="5852160"/>
          </a:xfrm>
          <a:prstGeom prst="roundRect">
            <a:avLst>
              <a:gd name="adj" fmla="val 1875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1554480" y="11887200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1554480" y="11887200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2500" dirty="0"/>
          </a:p>
        </p:txBody>
      </p:sp>
      <p:sp>
        <p:nvSpPr>
          <p:cNvPr id="19" name="Text 16"/>
          <p:cNvSpPr txBox="1"/>
          <p:nvPr/>
        </p:nvSpPr>
        <p:spPr>
          <a:xfrm>
            <a:off x="3017520" y="11859768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내용 분량</a:t>
            </a:r>
            <a:endParaRPr lang="en-US" sz="3000" dirty="0"/>
          </a:p>
        </p:txBody>
      </p:sp>
      <p:sp>
        <p:nvSpPr>
          <p:cNvPr id="20" name="Text 17"/>
          <p:cNvSpPr txBox="1"/>
          <p:nvPr/>
        </p:nvSpPr>
        <p:spPr>
          <a:xfrm>
            <a:off x="1618488" y="13258800"/>
            <a:ext cx="8186623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글보다 그림. 한 칸에 300자를 넘기지 마세요.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문장은 짧게 끊고, 결론을 먼저 씁니다.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심사위원이 30초 안에 핵심을 잡을 수 있게.</a:t>
            </a:r>
            <a:endParaRPr lang="en-US" sz="2000" dirty="0"/>
          </a:p>
        </p:txBody>
      </p:sp>
      <p:sp>
        <p:nvSpPr>
          <p:cNvPr id="21" name="Shape 18"/>
          <p:cNvSpPr/>
          <p:nvPr/>
        </p:nvSpPr>
        <p:spPr>
          <a:xfrm>
            <a:off x="11012119" y="11384280"/>
            <a:ext cx="9320479" cy="5852160"/>
          </a:xfrm>
          <a:prstGeom prst="roundRect">
            <a:avLst>
              <a:gd name="adj" fmla="val 1875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1515039" y="11887200"/>
            <a:ext cx="1234440" cy="868680"/>
          </a:xfrm>
          <a:prstGeom prst="roundRect">
            <a:avLst>
              <a:gd name="adj" fmla="val 10526"/>
            </a:avLst>
          </a:prstGeom>
          <a:solidFill>
            <a:srgbClr val="16306F"/>
          </a:solidFill>
          <a:ln/>
        </p:spPr>
      </p:sp>
      <p:sp>
        <p:nvSpPr>
          <p:cNvPr id="23" name="Text 20"/>
          <p:cNvSpPr txBox="1"/>
          <p:nvPr/>
        </p:nvSpPr>
        <p:spPr>
          <a:xfrm>
            <a:off x="11515039" y="11887200"/>
            <a:ext cx="1234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2500" dirty="0"/>
          </a:p>
        </p:txBody>
      </p:sp>
      <p:sp>
        <p:nvSpPr>
          <p:cNvPr id="24" name="Text 21"/>
          <p:cNvSpPr txBox="1"/>
          <p:nvPr/>
        </p:nvSpPr>
        <p:spPr>
          <a:xfrm>
            <a:off x="12978079" y="11859768"/>
            <a:ext cx="68515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17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수식과 그림</a:t>
            </a:r>
            <a:endParaRPr lang="en-US" sz="3000" dirty="0"/>
          </a:p>
        </p:txBody>
      </p:sp>
      <p:sp>
        <p:nvSpPr>
          <p:cNvPr id="25" name="Text 22"/>
          <p:cNvSpPr txBox="1"/>
          <p:nvPr/>
        </p:nvSpPr>
        <p:spPr>
          <a:xfrm>
            <a:off x="11579047" y="13258800"/>
            <a:ext cx="8186623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수식은 [삽입 › 수식]으로 넣어야 선명합니다.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그래프는 벡터(PDF · EMF)나 300dpi 이상 이미지로.</a:t>
            </a:r>
            <a:endParaRPr lang="en-US" sz="2000" dirty="0"/>
          </a:p>
          <a:p>
            <a:pPr marL="342900" indent="-342900">
              <a:spcAft>
                <a:spcPts val="1600"/>
              </a:spcAft>
              <a:buSzPct val="100000"/>
              <a:buChar char="•"/>
            </a:pPr>
            <a:r>
              <a:rPr lang="en-US" sz="20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화면 캡처를 확대해 넣으면 인쇄에서 뭉갭니다.</a:t>
            </a:r>
            <a:endParaRPr lang="en-US" sz="2000" dirty="0"/>
          </a:p>
        </p:txBody>
      </p:sp>
      <p:sp>
        <p:nvSpPr>
          <p:cNvPr id="26" name="Shape 23"/>
          <p:cNvSpPr/>
          <p:nvPr/>
        </p:nvSpPr>
        <p:spPr>
          <a:xfrm>
            <a:off x="1051560" y="18196560"/>
            <a:ext cx="19281038" cy="4937760"/>
          </a:xfrm>
          <a:prstGeom prst="roundRect">
            <a:avLst>
              <a:gd name="adj" fmla="val 2222"/>
            </a:avLst>
          </a:prstGeom>
          <a:solidFill>
            <a:srgbClr val="16306F"/>
          </a:solidFill>
          <a:ln/>
        </p:spPr>
      </p:sp>
      <p:sp>
        <p:nvSpPr>
          <p:cNvPr id="27" name="Text 24"/>
          <p:cNvSpPr txBox="1"/>
          <p:nvPr/>
        </p:nvSpPr>
        <p:spPr>
          <a:xfrm>
            <a:off x="1783080" y="1874520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400" kern="0" dirty="0">
                <a:solidFill>
                  <a:srgbClr val="6FDFF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 일정  ·  SCHEDULE</a:t>
            </a:r>
            <a:endParaRPr lang="en-US" sz="2000" dirty="0"/>
          </a:p>
        </p:txBody>
      </p:sp>
      <p:sp>
        <p:nvSpPr>
          <p:cNvPr id="28" name="Text 25"/>
          <p:cNvSpPr txBox="1"/>
          <p:nvPr/>
        </p:nvSpPr>
        <p:spPr>
          <a:xfrm>
            <a:off x="1783080" y="19979640"/>
            <a:ext cx="4111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참가 접수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2000" b="1" dirty="0">
                <a:solidFill>
                  <a:srgbClr val="AEE9F5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9. 1.(화) ~ 9. 4.(금)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500" dirty="0">
                <a:solidFill>
                  <a:srgbClr val="B9C8E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수학과 사무실 방문 신청</a:t>
            </a:r>
            <a:endParaRPr lang="en-US" sz="2400" dirty="0"/>
          </a:p>
        </p:txBody>
      </p:sp>
      <p:sp>
        <p:nvSpPr>
          <p:cNvPr id="29" name="Text 26"/>
          <p:cNvSpPr txBox="1"/>
          <p:nvPr/>
        </p:nvSpPr>
        <p:spPr>
          <a:xfrm>
            <a:off x="6351880" y="19979640"/>
            <a:ext cx="4111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작품 제출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2000" b="1" dirty="0">
                <a:solidFill>
                  <a:srgbClr val="AEE9F5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9. 1.(화) ~ 9. 13.(일)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500" dirty="0">
                <a:solidFill>
                  <a:srgbClr val="B9C8E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mathmts@catholic.ac.kr</a:t>
            </a:r>
            <a:endParaRPr lang="en-US" sz="2400" dirty="0"/>
          </a:p>
        </p:txBody>
      </p:sp>
      <p:sp>
        <p:nvSpPr>
          <p:cNvPr id="30" name="Text 27"/>
          <p:cNvSpPr txBox="1"/>
          <p:nvPr/>
        </p:nvSpPr>
        <p:spPr>
          <a:xfrm>
            <a:off x="10920679" y="19979640"/>
            <a:ext cx="4111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발표회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2000" b="1" dirty="0">
                <a:solidFill>
                  <a:srgbClr val="AEE9F5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9. 17.(목)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500" dirty="0">
                <a:solidFill>
                  <a:srgbClr val="B9C8E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시간 · 장소 추후 공개</a:t>
            </a:r>
            <a:endParaRPr lang="en-US" sz="2400" dirty="0"/>
          </a:p>
        </p:txBody>
      </p:sp>
      <p:sp>
        <p:nvSpPr>
          <p:cNvPr id="31" name="Text 28"/>
          <p:cNvSpPr txBox="1"/>
          <p:nvPr/>
        </p:nvSpPr>
        <p:spPr>
          <a:xfrm>
            <a:off x="15489479" y="19979640"/>
            <a:ext cx="4111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시상식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2000" b="1" dirty="0">
                <a:solidFill>
                  <a:srgbClr val="AEE9F5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9. 17.(목) 17:30</a:t>
            </a:r>
            <a:endParaRPr lang="en-US" sz="2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500" dirty="0">
                <a:solidFill>
                  <a:srgbClr val="B9C8E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다솔관 D510호</a:t>
            </a:r>
            <a:endParaRPr lang="en-US" sz="2400" dirty="0"/>
          </a:p>
        </p:txBody>
      </p:sp>
      <p:sp>
        <p:nvSpPr>
          <p:cNvPr id="32" name="Text 29"/>
          <p:cNvSpPr txBox="1"/>
          <p:nvPr/>
        </p:nvSpPr>
        <p:spPr>
          <a:xfrm>
            <a:off x="1783080" y="22174200"/>
            <a:ext cx="178179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EC2E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참가 접수는 수학과 사무실 방문 신청, 작품 제출은 이메일입니다.  메일 제목 : [창의력경진대회] 팀명 / 대표자 성명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1051560" y="23637240"/>
            <a:ext cx="19281038" cy="3886200"/>
          </a:xfrm>
          <a:prstGeom prst="roundRect">
            <a:avLst>
              <a:gd name="adj" fmla="val 2824"/>
            </a:avLst>
          </a:prstGeom>
          <a:solidFill>
            <a:srgbClr val="F4F8FE"/>
          </a:solidFill>
          <a:ln w="12700">
            <a:solidFill>
              <a:srgbClr val="D9E5F6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783080" y="24140160"/>
            <a:ext cx="1280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300" kern="0" dirty="0">
                <a:solidFill>
                  <a:srgbClr val="16306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 전 체크리스트  ·  CHECKLIST</a:t>
            </a:r>
            <a:endParaRPr lang="en-US" sz="2200" dirty="0"/>
          </a:p>
        </p:txBody>
      </p:sp>
      <p:sp>
        <p:nvSpPr>
          <p:cNvPr id="35" name="Shape 32"/>
          <p:cNvSpPr/>
          <p:nvPr/>
        </p:nvSpPr>
        <p:spPr>
          <a:xfrm>
            <a:off x="1783080" y="25255728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2700">
            <a:solidFill>
              <a:srgbClr val="8FA8CE"/>
            </a:solidFill>
            <a:prstDash val="solid"/>
          </a:ln>
        </p:spPr>
      </p:sp>
      <p:sp>
        <p:nvSpPr>
          <p:cNvPr id="36" name="Text 33"/>
          <p:cNvSpPr txBox="1"/>
          <p:nvPr/>
        </p:nvSpPr>
        <p:spPr>
          <a:xfrm>
            <a:off x="2377440" y="25191720"/>
            <a:ext cx="785743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제목 · 팀명 · 발표자 이름과 학번을 모두 채웠는가</a:t>
            </a:r>
            <a:endParaRPr lang="en-US" sz="1800" dirty="0"/>
          </a:p>
        </p:txBody>
      </p:sp>
      <p:sp>
        <p:nvSpPr>
          <p:cNvPr id="37" name="Shape 34"/>
          <p:cNvSpPr/>
          <p:nvPr/>
        </p:nvSpPr>
        <p:spPr>
          <a:xfrm>
            <a:off x="11149279" y="25255728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2700">
            <a:solidFill>
              <a:srgbClr val="8FA8CE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11743639" y="25191720"/>
            <a:ext cx="785743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01~04 칸의 안내 문구를 지우고 내 내용으로 바꿨는가</a:t>
            </a:r>
            <a:endParaRPr lang="en-US" sz="1800" dirty="0"/>
          </a:p>
        </p:txBody>
      </p:sp>
      <p:sp>
        <p:nvSpPr>
          <p:cNvPr id="39" name="Shape 36"/>
          <p:cNvSpPr/>
          <p:nvPr/>
        </p:nvSpPr>
        <p:spPr>
          <a:xfrm>
            <a:off x="1783080" y="26078688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2700">
            <a:solidFill>
              <a:srgbClr val="8FA8CE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2377440" y="26014680"/>
            <a:ext cx="785743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점선 상자를 모두 지우거나 내용으로 채웠는가</a:t>
            </a:r>
            <a:endParaRPr lang="en-US" sz="1800" dirty="0"/>
          </a:p>
        </p:txBody>
      </p:sp>
      <p:sp>
        <p:nvSpPr>
          <p:cNvPr id="41" name="Shape 38"/>
          <p:cNvSpPr/>
          <p:nvPr/>
        </p:nvSpPr>
        <p:spPr>
          <a:xfrm>
            <a:off x="11149279" y="26078688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2700">
            <a:solidFill>
              <a:srgbClr val="8FA8CE"/>
            </a:solidFill>
            <a:prstDash val="solid"/>
          </a:ln>
        </p:spPr>
      </p:sp>
      <p:sp>
        <p:nvSpPr>
          <p:cNvPr id="42" name="Text 39"/>
          <p:cNvSpPr txBox="1"/>
          <p:nvPr/>
        </p:nvSpPr>
        <p:spPr>
          <a:xfrm>
            <a:off x="11743639" y="26014680"/>
            <a:ext cx="785743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1m 떨어져서 본문 글씨가 읽히는가</a:t>
            </a:r>
            <a:endParaRPr lang="en-US" sz="1800" dirty="0"/>
          </a:p>
        </p:txBody>
      </p:sp>
      <p:sp>
        <p:nvSpPr>
          <p:cNvPr id="43" name="Shape 40"/>
          <p:cNvSpPr/>
          <p:nvPr/>
        </p:nvSpPr>
        <p:spPr>
          <a:xfrm>
            <a:off x="1783080" y="26901648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2700">
            <a:solidFill>
              <a:srgbClr val="8FA8CE"/>
            </a:solidFill>
            <a:prstDash val="solid"/>
          </a:ln>
        </p:spPr>
      </p:sp>
      <p:sp>
        <p:nvSpPr>
          <p:cNvPr id="44" name="Text 41"/>
          <p:cNvSpPr txBox="1"/>
          <p:nvPr/>
        </p:nvSpPr>
        <p:spPr>
          <a:xfrm>
            <a:off x="2377440" y="26837640"/>
            <a:ext cx="785743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수식과 그래프가 확대해도 뭉개지지 않는가</a:t>
            </a:r>
            <a:endParaRPr lang="en-US" sz="1800" dirty="0"/>
          </a:p>
        </p:txBody>
      </p:sp>
      <p:sp>
        <p:nvSpPr>
          <p:cNvPr id="45" name="Shape 42"/>
          <p:cNvSpPr/>
          <p:nvPr/>
        </p:nvSpPr>
        <p:spPr>
          <a:xfrm>
            <a:off x="11149279" y="26901648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FFFFFF"/>
          </a:solidFill>
          <a:ln w="12700">
            <a:solidFill>
              <a:srgbClr val="8FA8CE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11743639" y="26837640"/>
            <a:ext cx="785743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23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참고문헌과 AI 도구 사용 범위를 밝혔는가</a:t>
            </a:r>
            <a:endParaRPr lang="en-US" sz="1800" dirty="0"/>
          </a:p>
        </p:txBody>
      </p:sp>
      <p:sp>
        <p:nvSpPr>
          <p:cNvPr id="47" name="Shape 44"/>
          <p:cNvSpPr/>
          <p:nvPr/>
        </p:nvSpPr>
        <p:spPr>
          <a:xfrm>
            <a:off x="0" y="27934920"/>
            <a:ext cx="21384158" cy="2340864"/>
          </a:xfrm>
          <a:prstGeom prst="rect">
            <a:avLst/>
          </a:prstGeom>
          <a:solidFill>
            <a:srgbClr val="0E1731"/>
          </a:solidFill>
          <a:ln/>
        </p:spPr>
      </p:sp>
      <p:sp>
        <p:nvSpPr>
          <p:cNvPr id="48" name="Text 45"/>
          <p:cNvSpPr txBox="1"/>
          <p:nvPr/>
        </p:nvSpPr>
        <p:spPr>
          <a:xfrm>
            <a:off x="1051560" y="28300680"/>
            <a:ext cx="13167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spc="300" kern="0" dirty="0">
                <a:solidFill>
                  <a:srgbClr val="6FDFF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참고문헌  ·  REFERENCES</a:t>
            </a:r>
            <a:endParaRPr lang="en-US" sz="15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BD8E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[1] 저자명, 「논문 · 도서명」, 학술지 또는 출판사, 발행연도.</a:t>
            </a:r>
            <a:endParaRPr lang="en-US" sz="15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BD8E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[2] 참고한 자료를 이 자리에 적어주세요. AI 도구를 사용했다면 도구명과 사용 범위도 함께 밝혀주세요.</a:t>
            </a:r>
            <a:endParaRPr lang="en-US" sz="1500" dirty="0"/>
          </a:p>
        </p:txBody>
      </p:sp>
      <p:sp>
        <p:nvSpPr>
          <p:cNvPr id="49" name="Text 46"/>
          <p:cNvSpPr txBox="1"/>
          <p:nvPr/>
        </p:nvSpPr>
        <p:spPr>
          <a:xfrm>
            <a:off x="14813280" y="28392120"/>
            <a:ext cx="551931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30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발표회  2026. 9. 17. (목)</a:t>
            </a:r>
            <a:endParaRPr lang="en-US" sz="2100" dirty="0"/>
          </a:p>
          <a:p>
            <a:pPr algn="r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9FB4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가톨릭대학교 수학과  ·  mathmts@catholic.ac.kr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수학 창의력 경진대회 — 포스터 템플릿</dc:title>
  <dc:subject>PptxGenJS Presentation</dc:subject>
  <dc:creator>가톨릭대학교 수학과</dc:creator>
  <cp:lastModifiedBy>가톨릭대학교 수학과</cp:lastModifiedBy>
  <cp:revision>1</cp:revision>
  <dcterms:created xsi:type="dcterms:W3CDTF">2026-08-27T01:54:21Z</dcterms:created>
  <dcterms:modified xsi:type="dcterms:W3CDTF">2026-08-27T01:54:21Z</dcterms:modified>
</cp:coreProperties>
</file>